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4" r:id="rId3"/>
    <p:sldId id="330" r:id="rId4"/>
    <p:sldId id="335" r:id="rId5"/>
    <p:sldId id="329" r:id="rId6"/>
    <p:sldId id="336" r:id="rId7"/>
    <p:sldId id="334" r:id="rId8"/>
    <p:sldId id="326" r:id="rId9"/>
    <p:sldId id="333" r:id="rId10"/>
    <p:sldId id="325" r:id="rId11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F8DB-F214-442A-9377-7126CBECEC7F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E0EA-2FB5-4FEE-BFE4-80F71EABCF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79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620737" y="0"/>
            <a:ext cx="9571264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1755322"/>
            <a:ext cx="9824509" cy="1295836"/>
          </a:xfrm>
          <a:prstGeom prst="rect">
            <a:avLst/>
          </a:prstGeo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816429"/>
            <a:ext cx="7315200" cy="3911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5829072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5829072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xmlns="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261257"/>
            <a:ext cx="9824509" cy="1113037"/>
          </a:xfrm>
          <a:prstGeom prst="rect">
            <a:avLst/>
          </a:prstGeo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35636" cy="6853485"/>
          </a:xfrm>
          <a:prstGeom prst="rect">
            <a:avLst/>
          </a:prstGeom>
        </p:spPr>
      </p:pic>
      <p:sp>
        <p:nvSpPr>
          <p:cNvPr id="16" name="Título 6"/>
          <p:cNvSpPr>
            <a:spLocks noGrp="1"/>
          </p:cNvSpPr>
          <p:nvPr>
            <p:ph type="ctrTitle"/>
          </p:nvPr>
        </p:nvSpPr>
        <p:spPr>
          <a:xfrm>
            <a:off x="7682592" y="1322614"/>
            <a:ext cx="3880834" cy="2219590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>
          <a:xfrm>
            <a:off x="6972299" y="5551942"/>
            <a:ext cx="4591127" cy="66107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2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053193"/>
            <a:ext cx="108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4406901"/>
            <a:ext cx="10469034" cy="1362075"/>
          </a:xfrm>
          <a:prstGeom prst="rect">
            <a:avLst/>
          </a:prstGeom>
        </p:spPr>
        <p:txBody>
          <a:bodyPr/>
          <a:lstStyle>
            <a:lvl1pPr algn="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50" y="2906713"/>
            <a:ext cx="10469034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4157" y="11104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79249" y="11158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4157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4157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idx="10"/>
          </p:nvPr>
        </p:nvSpPr>
        <p:spPr>
          <a:xfrm>
            <a:off x="6379250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11"/>
          </p:nvPr>
        </p:nvSpPr>
        <p:spPr>
          <a:xfrm>
            <a:off x="6379250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136" y="1086164"/>
            <a:ext cx="4011084" cy="720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3690" y="1086164"/>
            <a:ext cx="6815667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1136" y="1806164"/>
            <a:ext cx="4011084" cy="43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964" y="1122816"/>
            <a:ext cx="10767787" cy="4540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412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8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6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ncia.gob.es/Secc-Servicios/Igualdad/Dimension-de-genero-en-la-IDI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728997" y="5551942"/>
            <a:ext cx="5834430" cy="661079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PERSPECTIVA GÉNERO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DANIEL QUIJADA</a:t>
            </a:r>
            <a:endParaRPr lang="es-E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5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1719695" y="1705451"/>
            <a:ext cx="875261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Plataforma de Apoyo al Investigador Novel (PAIN)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Daniel Quijada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Edificio Norte, 4ª planta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Teléfono: 91 207 17 40 (extensión interna: 441740)</a:t>
            </a:r>
            <a:endParaRPr lang="es-ES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rgbClr val="4F81BD"/>
                </a:solidFill>
                <a:latin typeface="Calibri" pitchFamily="34" charset="0"/>
              </a:rPr>
              <a:t>mentor@idipaz.es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https://www.idipaz.es/PaginaDinamica.aspx?IdPag=553&amp;Lang=ES</a:t>
            </a:r>
          </a:p>
          <a:p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20414"/>
              </p:ext>
            </p:extLst>
          </p:nvPr>
        </p:nvGraphicFramePr>
        <p:xfrm>
          <a:off x="1567249" y="1223334"/>
          <a:ext cx="9057502" cy="489599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61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5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27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CLAVES PREPARACIÓN PROYECTO FIS.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EVALUACIÓN PROYECTOS.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13/10/2022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PLANIFICACIÓN METODOLÓGICA PARA PROYECTOS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27/10/2022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Alberto Borobia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CÓMO PREPARAR UN BUEN PRESUPUESTO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10/11/2022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Silvia Arce y Raquel Carmona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CVN E IDENTIFICADOR ORCID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24/11/2022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Raúl Román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INTERÉS ESTRATÉGICO DEL PROYECTO.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DIFUSIÓN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01/12/2022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PERSPECTIVA Y DIMENSIÓN DE GÉNERO EN LA INVESTIGACIÓN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15/12/2022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GESTIÓN DE DATOS CIENTÍFICOS. PROTECCIÓN DE DATOS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12/01/2023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Quijada, Estela Sánchez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NOVEDADES CONVOCATORIA AES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Enero 2023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0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TUTORIAL PORTAL</a:t>
                      </a:r>
                      <a:r>
                        <a:rPr lang="es-ES" sz="1000" b="1" baseline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SOLICITUD</a:t>
                      </a:r>
                      <a:r>
                        <a:rPr lang="es-ES" sz="1000" b="1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AES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Febrero</a:t>
                      </a:r>
                      <a:r>
                        <a:rPr lang="es-ES" sz="1100" b="0" baseline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2023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Flecha derecha 6">
            <a:extLst>
              <a:ext uri="{FF2B5EF4-FFF2-40B4-BE49-F238E27FC236}">
                <a16:creationId xmlns:a16="http://schemas.microsoft.com/office/drawing/2014/main" xmlns="" id="{60FF961F-71F0-938C-551C-400D214DC8E7}"/>
              </a:ext>
            </a:extLst>
          </p:cNvPr>
          <p:cNvSpPr/>
          <p:nvPr/>
        </p:nvSpPr>
        <p:spPr>
          <a:xfrm>
            <a:off x="411892" y="41187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2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B2D21CA-A80E-EB4F-F8F8-E1462855117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11400" y="1052513"/>
            <a:ext cx="7637463" cy="2959100"/>
          </a:xfr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47DFED02-6191-4E45-77E2-A3D321EFB6C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311400" y="4073525"/>
            <a:ext cx="7637463" cy="201771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de Partida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960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F4F0810-3D7F-5349-456C-8444D0C8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s-ES" dirty="0">
                <a:latin typeface="+mj-lt"/>
              </a:rPr>
              <a:t>Los hombres y mujeres no enferman igual, </a:t>
            </a:r>
            <a:r>
              <a:rPr lang="es-ES" dirty="0" smtClean="0">
                <a:latin typeface="+mj-lt"/>
              </a:rPr>
              <a:t>ni responden </a:t>
            </a:r>
            <a:r>
              <a:rPr lang="es-ES" dirty="0">
                <a:latin typeface="+mj-lt"/>
              </a:rPr>
              <a:t>igual los fármacos.</a:t>
            </a:r>
          </a:p>
          <a:p>
            <a:pPr algn="just">
              <a:spcAft>
                <a:spcPts val="1200"/>
              </a:spcAft>
            </a:pPr>
            <a:r>
              <a:rPr lang="es-ES" dirty="0">
                <a:latin typeface="+mj-lt"/>
              </a:rPr>
              <a:t>El diagnóstico se basa en patrones de síntomas masculinos.</a:t>
            </a:r>
          </a:p>
          <a:p>
            <a:pPr algn="just">
              <a:spcAft>
                <a:spcPts val="1200"/>
              </a:spcAft>
            </a:pPr>
            <a:r>
              <a:rPr lang="es-ES" dirty="0">
                <a:latin typeface="+mj-lt"/>
              </a:rPr>
              <a:t>Infrarrepresentación de las mujeres en los ensayos clínicos.</a:t>
            </a:r>
          </a:p>
          <a:p>
            <a:pPr algn="just">
              <a:spcAft>
                <a:spcPts val="1200"/>
              </a:spcAft>
            </a:pPr>
            <a:r>
              <a:rPr lang="es-ES" dirty="0">
                <a:latin typeface="+mj-lt"/>
              </a:rPr>
              <a:t>Existen estereotipos culturales, sociales y psicológicos que invisibilizan los problemas de salud de las mujeres.</a:t>
            </a:r>
          </a:p>
          <a:p>
            <a:pPr algn="just">
              <a:spcAft>
                <a:spcPts val="1200"/>
              </a:spcAft>
            </a:pPr>
            <a:r>
              <a:rPr lang="es-ES" dirty="0" smtClean="0">
                <a:latin typeface="+mj-lt"/>
              </a:rPr>
              <a:t>Desatención de las diferencias entre mujeres y hombres en su relación con el proceso salud-enfermedad-atención clínica.</a:t>
            </a:r>
            <a:endParaRPr lang="es-ES" dirty="0">
              <a:latin typeface="+mj-lt"/>
            </a:endParaRPr>
          </a:p>
          <a:p>
            <a:pPr algn="just"/>
            <a:endParaRPr lang="es-ES" dirty="0">
              <a:latin typeface="+mj-l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2102FE0-A05F-187D-52A4-D128E6A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de Partida</a:t>
            </a:r>
          </a:p>
        </p:txBody>
      </p:sp>
    </p:spTree>
    <p:extLst>
      <p:ext uri="{BB962C8B-B14F-4D97-AF65-F5344CB8AC3E}">
        <p14:creationId xmlns:p14="http://schemas.microsoft.com/office/powerpoint/2010/main" val="30014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F4F0810-3D7F-5349-456C-8444D0C8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>
                <a:latin typeface="+mj-lt"/>
              </a:rPr>
              <a:t>U</a:t>
            </a:r>
            <a:r>
              <a:rPr lang="es-ES" b="1" i="0" dirty="0">
                <a:effectLst/>
                <a:latin typeface="+mj-lt"/>
              </a:rPr>
              <a:t>so del análisis de sexo/género en todas las fases del ciclo de la investigación</a:t>
            </a:r>
            <a:r>
              <a:rPr lang="es-ES" b="0" i="0" dirty="0">
                <a:effectLst/>
                <a:latin typeface="+mj-lt"/>
              </a:rPr>
              <a:t>, que significa tener en cuenta tanto las características biológicas de mujeres y hombres (sexo) como las características sociales y culturales en evolución de mujeres y hombres (género).</a:t>
            </a:r>
          </a:p>
          <a:p>
            <a:pPr algn="just"/>
            <a:r>
              <a:rPr lang="es-ES" dirty="0">
                <a:latin typeface="+mj-lt"/>
              </a:rPr>
              <a:t>Se trata de evitar el </a:t>
            </a:r>
            <a:r>
              <a:rPr lang="es-ES" b="1" dirty="0">
                <a:latin typeface="+mj-lt"/>
              </a:rPr>
              <a:t>sesgo de género en la investigación</a:t>
            </a:r>
            <a:r>
              <a:rPr lang="es-ES" dirty="0">
                <a:latin typeface="+mj-lt"/>
              </a:rPr>
              <a:t>, es decir, evitar asumir los estereotipos de género como supuestos científicos, sin realizar un análisis riguroso en términos de sexo y género. </a:t>
            </a:r>
          </a:p>
          <a:p>
            <a:pPr algn="just"/>
            <a:r>
              <a:rPr lang="es-ES" dirty="0">
                <a:latin typeface="+mj-lt"/>
              </a:rPr>
              <a:t>Parte del supuesto erróneo de igualdad entre hombres y mujeres (adoptando lo </a:t>
            </a:r>
            <a:r>
              <a:rPr lang="es-ES" b="1" dirty="0">
                <a:latin typeface="+mj-lt"/>
              </a:rPr>
              <a:t>masculino como referente universal</a:t>
            </a:r>
            <a:r>
              <a:rPr lang="es-ES" dirty="0">
                <a:latin typeface="+mj-lt"/>
              </a:rPr>
              <a:t>) o el supuesto erróneo de diferencias entre hombres y mujeres (exacerbando diferencias biológicas o </a:t>
            </a:r>
            <a:r>
              <a:rPr lang="es-ES" dirty="0" err="1">
                <a:latin typeface="+mj-lt"/>
              </a:rPr>
              <a:t>esencializando</a:t>
            </a:r>
            <a:r>
              <a:rPr lang="es-ES" dirty="0">
                <a:latin typeface="+mj-lt"/>
              </a:rPr>
              <a:t> –naturalizando- diferencias socialmente construidas).</a:t>
            </a:r>
            <a:endParaRPr lang="es-ES" b="0" i="0" dirty="0">
              <a:effectLst/>
              <a:latin typeface="+mj-lt"/>
            </a:endParaRPr>
          </a:p>
          <a:p>
            <a:pPr algn="just"/>
            <a:r>
              <a:rPr lang="es-ES" dirty="0">
                <a:latin typeface="+mj-lt"/>
              </a:rPr>
              <a:t>No confundir con políticas de igualdad o la composición paritaria de los equipos de investigación.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2102FE0-A05F-187D-52A4-D128E6A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Concepto</a:t>
            </a:r>
          </a:p>
        </p:txBody>
      </p:sp>
    </p:spTree>
    <p:extLst>
      <p:ext uri="{BB962C8B-B14F-4D97-AF65-F5344CB8AC3E}">
        <p14:creationId xmlns:p14="http://schemas.microsoft.com/office/powerpoint/2010/main" val="38785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F4F0810-3D7F-5349-456C-8444D0C8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+mj-lt"/>
              </a:rPr>
              <a:t>Omisión del sexo como variable de análisis: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/>
              <a:t>No recoger los datos de forma diferenciada en función del sexo.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>
                <a:latin typeface="+mj-lt"/>
              </a:rPr>
              <a:t>No analizar los datos desagregados por sexo.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/>
              <a:t>No presentar los resultados de forma específica y comparativa en función del sexo.</a:t>
            </a:r>
          </a:p>
          <a:p>
            <a:pPr algn="just">
              <a:spcAft>
                <a:spcPts val="0"/>
              </a:spcAft>
            </a:pPr>
            <a:r>
              <a:rPr lang="es-ES" dirty="0" smtClean="0">
                <a:latin typeface="+mj-lt"/>
              </a:rPr>
              <a:t>Considerar el sexo como cualquier otra variable sin estudiar sus interacciones ni ponerlas en contexto.</a:t>
            </a:r>
          </a:p>
          <a:p>
            <a:pPr algn="just">
              <a:spcAft>
                <a:spcPts val="0"/>
              </a:spcAft>
            </a:pPr>
            <a:r>
              <a:rPr lang="es-ES" dirty="0" smtClean="0">
                <a:latin typeface="+mj-lt"/>
              </a:rPr>
              <a:t>Omisión del género como categoría de análisis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/>
              <a:t>Ceguera de género.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>
                <a:latin typeface="+mj-lt"/>
              </a:rPr>
              <a:t>Neutralidad de género.</a:t>
            </a:r>
          </a:p>
          <a:p>
            <a:pPr lvl="1" algn="just">
              <a:spcAft>
                <a:spcPts val="0"/>
              </a:spcAft>
            </a:pPr>
            <a:r>
              <a:rPr lang="es-ES" dirty="0" smtClean="0"/>
              <a:t>Tratar el sexo como equivalente al género.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s-ES" dirty="0">
              <a:latin typeface="+mj-l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2102FE0-A05F-187D-52A4-D128E6A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Sesgos en el diseño y ejecución de un proyecto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32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F4F0810-3D7F-5349-456C-8444D0C8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es-ES" dirty="0">
                <a:latin typeface="+mj-lt"/>
              </a:rPr>
              <a:t>¿La metodología asegura que se van a investigar las posibles diferencias de género, que se van a recoger y analizar los datos diferenciados por el sexo/género durante todo el ciclo de proyecto y que formarán parte de la publicación final?</a:t>
            </a:r>
          </a:p>
          <a:p>
            <a:pPr algn="just">
              <a:spcAft>
                <a:spcPts val="1800"/>
              </a:spcAft>
            </a:pPr>
            <a:r>
              <a:rPr lang="es-ES" dirty="0">
                <a:latin typeface="+mj-lt"/>
              </a:rPr>
              <a:t>¿La propuesta explica de manera explícita y exhaustiva cómo se van a tratar los aspectos relativos al género, por ejemplo, en un </a:t>
            </a:r>
            <a:r>
              <a:rPr lang="es-ES" dirty="0" err="1">
                <a:latin typeface="+mj-lt"/>
              </a:rPr>
              <a:t>work-package</a:t>
            </a:r>
            <a:r>
              <a:rPr lang="es-ES" dirty="0">
                <a:latin typeface="+mj-lt"/>
              </a:rPr>
              <a:t>? </a:t>
            </a:r>
          </a:p>
          <a:p>
            <a:pPr algn="just">
              <a:spcAft>
                <a:spcPts val="1800"/>
              </a:spcAft>
            </a:pPr>
            <a:r>
              <a:rPr lang="es-ES" dirty="0">
                <a:latin typeface="+mj-lt"/>
              </a:rPr>
              <a:t>¿Se han tenido en cuenta los resultados e impactos de la investigación que pueden ser diferentes en mujeres y hombres?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2102FE0-A05F-187D-52A4-D128E6A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clave</a:t>
            </a:r>
          </a:p>
        </p:txBody>
      </p:sp>
    </p:spTree>
    <p:extLst>
      <p:ext uri="{BB962C8B-B14F-4D97-AF65-F5344CB8AC3E}">
        <p14:creationId xmlns:p14="http://schemas.microsoft.com/office/powerpoint/2010/main" val="17175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C2F6DA17-50F8-5FEF-A8F9-8EC7329BE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8575" y="2273659"/>
            <a:ext cx="5400675" cy="2725020"/>
          </a:xfrm>
          <a:noFill/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xmlns="" id="{E1E23C41-4EDC-9A71-C673-C2CED24F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</p:spPr>
        <p:txBody>
          <a:bodyPr/>
          <a:lstStyle/>
          <a:p>
            <a:r>
              <a:rPr lang="es-ES" dirty="0"/>
              <a:t>Apartados Memoria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492995F-2739-A410-6C08-5F5EB8EA69EB}"/>
              </a:ext>
            </a:extLst>
          </p:cNvPr>
          <p:cNvSpPr txBox="1"/>
          <p:nvPr/>
        </p:nvSpPr>
        <p:spPr>
          <a:xfrm>
            <a:off x="609600" y="1268627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4D4D4D"/>
                </a:solidFill>
                <a:latin typeface="+mj-lt"/>
              </a:rPr>
              <a:t>No hay un apartado específico en la memoria (aún). Se puede incluir en: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xmlns="" id="{B61DCB30-EBAC-6E9F-D2BA-FC4A0865497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04838" y="2316514"/>
            <a:ext cx="5399087" cy="2628197"/>
          </a:xfrm>
        </p:spPr>
      </p:pic>
    </p:spTree>
    <p:extLst>
      <p:ext uri="{BB962C8B-B14F-4D97-AF65-F5344CB8AC3E}">
        <p14:creationId xmlns:p14="http://schemas.microsoft.com/office/powerpoint/2010/main" val="391552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FE36547-86A3-F80E-34F8-6E75AC7AA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1216090"/>
            <a:ext cx="10799763" cy="4713157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2806418-3C7E-E900-2EFB-292DF4E0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información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xmlns="" id="{E2F8392C-7DCA-89A7-A856-A375051E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6118" y="1216090"/>
            <a:ext cx="10799763" cy="4713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xmlns="" id="{59227183-A69F-ED23-3C71-C765B0E2296A}"/>
              </a:ext>
            </a:extLst>
          </p:cNvPr>
          <p:cNvSpPr txBox="1">
            <a:spLocks/>
          </p:cNvSpPr>
          <p:nvPr/>
        </p:nvSpPr>
        <p:spPr>
          <a:xfrm>
            <a:off x="848632" y="5833000"/>
            <a:ext cx="10930618" cy="527829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96850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+mj-lt"/>
              </a:defRPr>
            </a:lvl2pPr>
            <a:lvl3pPr marL="558800" indent="-195263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+mj-lt"/>
              </a:defRPr>
            </a:lvl3pPr>
            <a:lvl4pPr marL="728663" indent="-168275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4pPr>
            <a:lvl5pPr marL="900113" indent="-169863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5pPr>
            <a:lvl6pPr marL="13573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6pPr>
            <a:lvl7pPr marL="18145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7pPr>
            <a:lvl8pPr marL="22717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8pPr>
            <a:lvl9pPr marL="27289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es-ES" kern="0" dirty="0">
                <a:hlinkClick r:id="rId3"/>
              </a:rPr>
              <a:t>https://www.ciencia.gob.es/Secc-Servicios/Igualdad/Dimension-de-genero-en-la-IDI.html</a:t>
            </a:r>
            <a:endParaRPr lang="es-ES" kern="0" dirty="0"/>
          </a:p>
          <a:p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5189511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UCES">
  <a:themeElements>
    <a:clrScheme name="Personalizado 1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CC0000"/>
      </a:accent1>
      <a:accent2>
        <a:srgbClr val="FF7C80"/>
      </a:accent2>
      <a:accent3>
        <a:srgbClr val="404040"/>
      </a:accent3>
      <a:accent4>
        <a:srgbClr val="FFFFFF"/>
      </a:accent4>
      <a:accent5>
        <a:srgbClr val="E2AAAA"/>
      </a:accent5>
      <a:accent6>
        <a:srgbClr val="E77073"/>
      </a:accent6>
      <a:hlink>
        <a:srgbClr val="CC0000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12700">
          <a:noFill/>
          <a:miter lim="800000"/>
          <a:headEnd/>
          <a:tailEnd/>
        </a:ln>
      </a:spPr>
      <a:bodyPr vert="horz" wrap="square" lIns="45720" tIns="44450" rIns="45720" bIns="44450" numCol="1" anchor="b" anchorCtr="0" compatLnSpc="1">
        <a:prstTxWarp prst="textNoShape">
          <a:avLst/>
        </a:prstTxWarp>
      </a:bodyPr>
      <a:lstStyle>
        <a:defPPr>
          <a:defRPr kern="0" dirty="0" smtClean="0"/>
        </a:defPPr>
      </a:lstStyle>
    </a:txDef>
  </a:objectDefaults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566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Gill Sans MT</vt:lpstr>
      <vt:lpstr>Helvetica</vt:lpstr>
      <vt:lpstr>Times New Roman</vt:lpstr>
      <vt:lpstr>Wingdings</vt:lpstr>
      <vt:lpstr>Presentación UCES</vt:lpstr>
      <vt:lpstr>Programa Mentor</vt:lpstr>
      <vt:lpstr>Calendario Seminarios AES</vt:lpstr>
      <vt:lpstr>Situación de Partida</vt:lpstr>
      <vt:lpstr>Situación de Partida</vt:lpstr>
      <vt:lpstr>Concepto</vt:lpstr>
      <vt:lpstr>Sesgos en el diseño y ejecución de un proyecto de investigación</vt:lpstr>
      <vt:lpstr>Preguntas clave</vt:lpstr>
      <vt:lpstr>Apartados Memoria</vt:lpstr>
      <vt:lpstr>Más información</vt:lpstr>
      <vt:lpstr>Contacto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IDIPAZ</dc:title>
  <dc:creator>Quijada Alcon.Daniel</dc:creator>
  <cp:lastModifiedBy>Quijada Alcon.Daniel</cp:lastModifiedBy>
  <cp:revision>61</cp:revision>
  <cp:lastPrinted>2021-09-14T15:19:29Z</cp:lastPrinted>
  <dcterms:created xsi:type="dcterms:W3CDTF">2021-07-15T10:05:25Z</dcterms:created>
  <dcterms:modified xsi:type="dcterms:W3CDTF">2022-12-15T08:16:46Z</dcterms:modified>
</cp:coreProperties>
</file>